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4"/>
  <c:chart>
    <c:title>
      <c:tx>
        <c:rich>
          <a:bodyPr/>
          <a:lstStyle/>
          <a:p>
            <a:pPr>
              <a:defRPr/>
            </a:pPr>
            <a:r>
              <a:rPr lang="en-US"/>
              <a:t>Container TEUs</a:t>
            </a:r>
          </a:p>
        </c:rich>
      </c:tx>
      <c:layout/>
    </c:title>
    <c:plotArea>
      <c:layout/>
      <c:barChart>
        <c:barDir val="col"/>
        <c:grouping val="clustered"/>
        <c:ser>
          <c:idx val="0"/>
          <c:order val="0"/>
          <c:tx>
            <c:strRef>
              <c:f>Sheet1!$B$1</c:f>
              <c:strCache>
                <c:ptCount val="1"/>
                <c:pt idx="0">
                  <c:v>Series 1</c:v>
                </c:pt>
              </c:strCache>
            </c:strRef>
          </c:tx>
          <c:cat>
            <c:numRef>
              <c:f>Sheet1!$A$2:$A$14</c:f>
              <c:numCache>
                <c:formatCode>General</c:formatCode>
                <c:ptCount val="13"/>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numCache>
            </c:numRef>
          </c:cat>
          <c:val>
            <c:numRef>
              <c:f>Sheet1!$B$2:$B$14</c:f>
              <c:numCache>
                <c:formatCode>#,##0</c:formatCode>
                <c:ptCount val="13"/>
                <c:pt idx="0">
                  <c:v>339571</c:v>
                </c:pt>
                <c:pt idx="1">
                  <c:v>274609</c:v>
                </c:pt>
                <c:pt idx="2">
                  <c:v>160479</c:v>
                </c:pt>
                <c:pt idx="3">
                  <c:v>214484</c:v>
                </c:pt>
                <c:pt idx="4">
                  <c:v>260128</c:v>
                </c:pt>
                <c:pt idx="5">
                  <c:v>245459</c:v>
                </c:pt>
                <c:pt idx="6">
                  <c:v>174203</c:v>
                </c:pt>
                <c:pt idx="7">
                  <c:v>181100</c:v>
                </c:pt>
                <c:pt idx="8">
                  <c:v>198179</c:v>
                </c:pt>
                <c:pt idx="9">
                  <c:v>183203</c:v>
                </c:pt>
                <c:pt idx="10">
                  <c:v>178451</c:v>
                </c:pt>
                <c:pt idx="11">
                  <c:v>164931</c:v>
                </c:pt>
                <c:pt idx="12">
                  <c:v>22683</c:v>
                </c:pt>
              </c:numCache>
            </c:numRef>
          </c:val>
        </c:ser>
        <c:axId val="78637312"/>
        <c:axId val="78639104"/>
      </c:barChart>
      <c:catAx>
        <c:axId val="78637312"/>
        <c:scaling>
          <c:orientation val="minMax"/>
        </c:scaling>
        <c:axPos val="b"/>
        <c:numFmt formatCode="General" sourceLinked="1"/>
        <c:tickLblPos val="nextTo"/>
        <c:crossAx val="78639104"/>
        <c:crosses val="autoZero"/>
        <c:auto val="1"/>
        <c:lblAlgn val="ctr"/>
        <c:lblOffset val="100"/>
      </c:catAx>
      <c:valAx>
        <c:axId val="78639104"/>
        <c:scaling>
          <c:orientation val="minMax"/>
        </c:scaling>
        <c:axPos val="l"/>
        <c:majorGridlines/>
        <c:numFmt formatCode="#,##0" sourceLinked="1"/>
        <c:tickLblPos val="nextTo"/>
        <c:crossAx val="78637312"/>
        <c:crosses val="autoZero"/>
        <c:crossBetween val="between"/>
      </c:valAx>
    </c:plotArea>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736F42-F408-454B-A979-3BBA120CDE79}" type="datetimeFigureOut">
              <a:rPr lang="en-US" smtClean="0"/>
              <a:pPr/>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F6125E-570F-4AF0-AFDD-DE84374E8E0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736F42-F408-454B-A979-3BBA120CDE79}" type="datetimeFigureOut">
              <a:rPr lang="en-US" smtClean="0"/>
              <a:pPr/>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F6125E-570F-4AF0-AFDD-DE84374E8E0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736F42-F408-454B-A979-3BBA120CDE79}" type="datetimeFigureOut">
              <a:rPr lang="en-US" smtClean="0"/>
              <a:pPr/>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F6125E-570F-4AF0-AFDD-DE84374E8E0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736F42-F408-454B-A979-3BBA120CDE79}" type="datetimeFigureOut">
              <a:rPr lang="en-US" smtClean="0"/>
              <a:pPr/>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F6125E-570F-4AF0-AFDD-DE84374E8E0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736F42-F408-454B-A979-3BBA120CDE79}" type="datetimeFigureOut">
              <a:rPr lang="en-US" smtClean="0"/>
              <a:pPr/>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F6125E-570F-4AF0-AFDD-DE84374E8E0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736F42-F408-454B-A979-3BBA120CDE79}" type="datetimeFigureOut">
              <a:rPr lang="en-US" smtClean="0"/>
              <a:pPr/>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F6125E-570F-4AF0-AFDD-DE84374E8E0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736F42-F408-454B-A979-3BBA120CDE79}" type="datetimeFigureOut">
              <a:rPr lang="en-US" smtClean="0"/>
              <a:pPr/>
              <a:t>9/21/2016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F6125E-570F-4AF0-AFDD-DE84374E8E0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736F42-F408-454B-A979-3BBA120CDE79}" type="datetimeFigureOut">
              <a:rPr lang="en-US" smtClean="0"/>
              <a:pPr/>
              <a:t>9/21/2016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F6125E-570F-4AF0-AFDD-DE84374E8E0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736F42-F408-454B-A979-3BBA120CDE79}" type="datetimeFigureOut">
              <a:rPr lang="en-US" smtClean="0"/>
              <a:pPr/>
              <a:t>9/21/2016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F6125E-570F-4AF0-AFDD-DE84374E8E0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736F42-F408-454B-A979-3BBA120CDE79}" type="datetimeFigureOut">
              <a:rPr lang="en-US" smtClean="0"/>
              <a:pPr/>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F6125E-570F-4AF0-AFDD-DE84374E8E0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736F42-F408-454B-A979-3BBA120CDE79}" type="datetimeFigureOut">
              <a:rPr lang="en-US" smtClean="0"/>
              <a:pPr/>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F6125E-570F-4AF0-AFDD-DE84374E8E0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736F42-F408-454B-A979-3BBA120CDE79}" type="datetimeFigureOut">
              <a:rPr lang="en-US" smtClean="0"/>
              <a:pPr/>
              <a:t>9/21/2016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F6125E-570F-4AF0-AFDD-DE84374E8E0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219200"/>
            <a:ext cx="7772400" cy="1470025"/>
          </a:xfrm>
        </p:spPr>
        <p:txBody>
          <a:bodyPr/>
          <a:lstStyle/>
          <a:p>
            <a:r>
              <a:rPr lang="en-US" b="1" dirty="0" smtClean="0">
                <a:solidFill>
                  <a:schemeClr val="tx2"/>
                </a:solidFill>
              </a:rPr>
              <a:t>OREGON SHIPPING AUTHORITY</a:t>
            </a:r>
            <a:endParaRPr lang="en-US" b="1" dirty="0">
              <a:solidFill>
                <a:schemeClr val="tx2"/>
              </a:solidFill>
            </a:endParaRPr>
          </a:p>
        </p:txBody>
      </p:sp>
      <p:sp>
        <p:nvSpPr>
          <p:cNvPr id="3" name="Subtitle 2"/>
          <p:cNvSpPr>
            <a:spLocks noGrp="1"/>
          </p:cNvSpPr>
          <p:nvPr>
            <p:ph type="subTitle" idx="1"/>
          </p:nvPr>
        </p:nvSpPr>
        <p:spPr>
          <a:xfrm>
            <a:off x="1371600" y="3048000"/>
            <a:ext cx="6400800" cy="1752600"/>
          </a:xfrm>
        </p:spPr>
        <p:txBody>
          <a:bodyPr>
            <a:normAutofit fontScale="92500"/>
          </a:bodyPr>
          <a:lstStyle/>
          <a:p>
            <a:pPr algn="just"/>
            <a:r>
              <a:rPr lang="en-US" dirty="0" smtClean="0"/>
              <a:t> </a:t>
            </a:r>
            <a:r>
              <a:rPr lang="en-US" dirty="0" smtClean="0">
                <a:solidFill>
                  <a:schemeClr val="tx1"/>
                </a:solidFill>
              </a:rPr>
              <a:t>A public corporation dedicated to reliable, predictable, and cost-effective freight shipping for the State of Oregon.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Governance</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sz="2400" dirty="0" smtClean="0"/>
              <a:t>The Oregon Shipping Authority shall serve the freight needs of the people of the State of Oregon.</a:t>
            </a:r>
          </a:p>
          <a:p>
            <a:pPr lvl="1" algn="just"/>
            <a:r>
              <a:rPr lang="en-US" sz="2000" b="1" dirty="0" smtClean="0"/>
              <a:t>Compare</a:t>
            </a:r>
            <a:r>
              <a:rPr lang="en-US" sz="2000" dirty="0" smtClean="0"/>
              <a:t>: “The object, purpose and occupation of the Port of Portland shall be to promote the maritime, shipping, aviation, commercial and industrial interests of the port.”  </a:t>
            </a:r>
            <a:r>
              <a:rPr lang="en-US" sz="1400" i="1" dirty="0" smtClean="0"/>
              <a:t>(ORS 778.015)</a:t>
            </a:r>
            <a:r>
              <a:rPr lang="en-US" sz="1400" dirty="0" smtClean="0"/>
              <a:t>.</a:t>
            </a:r>
          </a:p>
          <a:p>
            <a:pPr lvl="1" algn="just">
              <a:buNone/>
            </a:pPr>
            <a:endParaRPr lang="en-US" sz="2000" dirty="0"/>
          </a:p>
          <a:p>
            <a:pPr algn="just"/>
            <a:r>
              <a:rPr lang="en-US" sz="2400" dirty="0" smtClean="0"/>
              <a:t>The membership of the Oregon Shipping Authority board shall consist of persons who each have at least three years of experience in maritime shipping, rail shipping, truck shipping, international trade, or the import or export of goods.</a:t>
            </a:r>
            <a:endParaRPr lang="en-US" sz="2400" dirty="0"/>
          </a:p>
          <a:p>
            <a:pPr lvl="1" algn="just"/>
            <a:r>
              <a:rPr lang="en-US" sz="2000" b="1" dirty="0" smtClean="0"/>
              <a:t>Compare</a:t>
            </a:r>
            <a:r>
              <a:rPr lang="en-US" sz="2000" dirty="0" smtClean="0"/>
              <a:t>: A person is eligible for appointment by the Governor as a commissioner of the Port of Portland if he/she is a U.S. citizen and Oregon resident..</a:t>
            </a:r>
          </a:p>
          <a:p>
            <a:pPr lvl="1" algn="just">
              <a:buNone/>
            </a:pPr>
            <a:endParaRPr lang="en-US" sz="2000" dirty="0" smtClean="0"/>
          </a:p>
          <a:p>
            <a:pPr algn="just"/>
            <a:r>
              <a:rPr lang="en-US" sz="2400" dirty="0" smtClean="0"/>
              <a:t>The Oregon Shipping Authority board will have 12 members appointed by county commissioners from across Oregon, so as to strengthen the recognition that freight shipping is </a:t>
            </a:r>
            <a:r>
              <a:rPr lang="en-US" sz="2400" dirty="0" smtClean="0"/>
              <a:t>a statewide </a:t>
            </a:r>
            <a:r>
              <a:rPr lang="en-US" sz="2400" dirty="0" smtClean="0"/>
              <a:t>interest.  </a:t>
            </a:r>
          </a:p>
          <a:p>
            <a:pPr>
              <a:buNone/>
            </a:pPr>
            <a:endParaRPr lang="en-US" sz="24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Rail</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sz="2400" dirty="0" smtClean="0"/>
              <a:t>Two Class I railroads run east-west along the Columbia River, creating the region’s best east-west connection to mid-west states.    </a:t>
            </a:r>
          </a:p>
          <a:p>
            <a:pPr algn="just">
              <a:buNone/>
            </a:pPr>
            <a:endParaRPr lang="en-US" sz="2400" dirty="0"/>
          </a:p>
          <a:p>
            <a:pPr algn="just"/>
            <a:r>
              <a:rPr lang="en-US" sz="2400" dirty="0" smtClean="0"/>
              <a:t>Oregon has 20 short-line railroads providing vital links between Oregon businesses and major rail lines.  </a:t>
            </a:r>
          </a:p>
          <a:p>
            <a:pPr algn="just">
              <a:buNone/>
            </a:pPr>
            <a:endParaRPr lang="en-US" sz="2400" dirty="0" smtClean="0"/>
          </a:p>
          <a:p>
            <a:pPr algn="just"/>
            <a:r>
              <a:rPr lang="en-US" sz="2400" dirty="0" smtClean="0"/>
              <a:t>Enhanced rail use and development of intermodal facilities for freight can remove vehicles from the roads, reducing congestion and environmental impact, and enhancing road safety.  </a:t>
            </a:r>
          </a:p>
          <a:p>
            <a:pPr algn="just">
              <a:buNone/>
            </a:pPr>
            <a:endParaRPr lang="en-US" sz="2400" dirty="0" smtClean="0"/>
          </a:p>
          <a:p>
            <a:pPr algn="just"/>
            <a:r>
              <a:rPr lang="en-US" sz="2400" dirty="0" smtClean="0"/>
              <a:t>The  Oregon Shipping Authority will take an active role with private rail companies and local governments to enhance Oregon’s ability to move freight by rail.  </a:t>
            </a:r>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Marine</a:t>
            </a:r>
            <a:endParaRPr lang="en-US" dirty="0"/>
          </a:p>
        </p:txBody>
      </p:sp>
      <p:sp>
        <p:nvSpPr>
          <p:cNvPr id="3" name="Content Placeholder 2"/>
          <p:cNvSpPr>
            <a:spLocks noGrp="1"/>
          </p:cNvSpPr>
          <p:nvPr>
            <p:ph idx="1"/>
          </p:nvPr>
        </p:nvSpPr>
        <p:spPr/>
        <p:txBody>
          <a:bodyPr>
            <a:normAutofit lnSpcReduction="10000"/>
          </a:bodyPr>
          <a:lstStyle/>
          <a:p>
            <a:pPr algn="just"/>
            <a:r>
              <a:rPr lang="en-US" sz="2400" dirty="0" smtClean="0"/>
              <a:t>The Columbia and Snake rivers can connect customers with Terminal 6 by barge, providing the ability to move loaded containers to and from T-6 without moving through Portland by truck or rail.  </a:t>
            </a:r>
          </a:p>
          <a:p>
            <a:pPr algn="just">
              <a:buNone/>
            </a:pPr>
            <a:endParaRPr lang="en-US" sz="2400" dirty="0" smtClean="0"/>
          </a:p>
          <a:p>
            <a:pPr algn="just"/>
            <a:r>
              <a:rPr lang="en-US" sz="2400" dirty="0" smtClean="0"/>
              <a:t>An Oregon Shipping Authority can support the enhancement and development of barge services at Oregon’s ports, within Oregon’s waterways, and along Oregon’s coast.</a:t>
            </a:r>
          </a:p>
          <a:p>
            <a:pPr algn="just">
              <a:buNone/>
            </a:pPr>
            <a:endParaRPr lang="en-US" sz="2400" dirty="0" smtClean="0"/>
          </a:p>
          <a:p>
            <a:pPr algn="just"/>
            <a:r>
              <a:rPr lang="en-US" sz="2400" dirty="0" smtClean="0"/>
              <a:t>Support infrastructure development and programs for Oregon’s ports, while letting those ports define their own missions.  </a:t>
            </a:r>
          </a:p>
          <a:p>
            <a:endParaRPr lang="en-US" sz="2400" dirty="0" smtClean="0"/>
          </a:p>
          <a:p>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Trucking</a:t>
            </a:r>
            <a:endParaRPr lang="en-US" dirty="0"/>
          </a:p>
        </p:txBody>
      </p:sp>
      <p:sp>
        <p:nvSpPr>
          <p:cNvPr id="3" name="Content Placeholder 2"/>
          <p:cNvSpPr>
            <a:spLocks noGrp="1"/>
          </p:cNvSpPr>
          <p:nvPr>
            <p:ph idx="1"/>
          </p:nvPr>
        </p:nvSpPr>
        <p:spPr/>
        <p:txBody>
          <a:bodyPr>
            <a:normAutofit fontScale="92500"/>
          </a:bodyPr>
          <a:lstStyle/>
          <a:p>
            <a:pPr algn="just"/>
            <a:r>
              <a:rPr lang="en-US" sz="2400" dirty="0" smtClean="0"/>
              <a:t>Trucks carry nearly 75% of all international trade goods into and out of Oregon. </a:t>
            </a:r>
          </a:p>
          <a:p>
            <a:pPr algn="just">
              <a:buNone/>
            </a:pPr>
            <a:endParaRPr lang="en-US" sz="2400" dirty="0" smtClean="0"/>
          </a:p>
          <a:p>
            <a:pPr algn="just"/>
            <a:r>
              <a:rPr lang="en-US" sz="2400" dirty="0" smtClean="0"/>
              <a:t>An Oregon Shipping Authority can support the maintenance and expansion of Oregon’s roads and highways to meet the needs of freight shippers.  </a:t>
            </a:r>
          </a:p>
          <a:p>
            <a:pPr algn="just">
              <a:buNone/>
            </a:pPr>
            <a:endParaRPr lang="en-US" sz="2400" dirty="0" smtClean="0"/>
          </a:p>
          <a:p>
            <a:pPr algn="just"/>
            <a:r>
              <a:rPr lang="en-US" sz="2400" dirty="0" smtClean="0"/>
              <a:t>Support the efforts of Oregon’s trucking industry to improve their service capability through reforms of Oregon’s laws and regulations.</a:t>
            </a:r>
          </a:p>
          <a:p>
            <a:pPr algn="just">
              <a:buNone/>
            </a:pPr>
            <a:endParaRPr lang="en-US" sz="2400" dirty="0" smtClean="0"/>
          </a:p>
          <a:p>
            <a:pPr algn="just"/>
            <a:r>
              <a:rPr lang="en-US" sz="2400" dirty="0" smtClean="0"/>
              <a:t>Support development of truck-rail intermodal facilities to reduce the distances truck drivers must travel to deliver goods.  </a:t>
            </a:r>
            <a:endParaRPr 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a:bodyPr>
          <a:lstStyle/>
          <a:p>
            <a:pPr algn="just"/>
            <a:r>
              <a:rPr lang="en-US" sz="2400" dirty="0" smtClean="0"/>
              <a:t>The Oregon Trade and Shipping Development Act is necessary to enhance Oregon’s capability as a west coast state heavily engaged in the import and export of goods.</a:t>
            </a:r>
          </a:p>
          <a:p>
            <a:pPr algn="just">
              <a:buNone/>
            </a:pPr>
            <a:endParaRPr lang="en-US" sz="2400" dirty="0" smtClean="0"/>
          </a:p>
          <a:p>
            <a:pPr algn="just"/>
            <a:r>
              <a:rPr lang="en-US" sz="2400" dirty="0" smtClean="0"/>
              <a:t>Efficient freight shipping benefits all parts of Oregon’s transportation system.</a:t>
            </a:r>
          </a:p>
          <a:p>
            <a:pPr algn="just">
              <a:buNone/>
            </a:pPr>
            <a:endParaRPr lang="en-US" sz="2400" dirty="0" smtClean="0"/>
          </a:p>
          <a:p>
            <a:pPr algn="just"/>
            <a:r>
              <a:rPr lang="en-US" sz="2400" dirty="0" smtClean="0"/>
              <a:t>A public corporation focused directly on freight shipping is the most effective tool to restore and enhance Oregon’s container shipping and broader freight shipping goals.  </a:t>
            </a:r>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pPr algn="just"/>
            <a:r>
              <a:rPr lang="en-US" sz="2400" dirty="0" smtClean="0"/>
              <a:t>In 2015, the Oregon Shipping Group and Common Sense For Oregon began a major project to revitalize and enhance Oregon’s freight shipping capabilities.</a:t>
            </a:r>
          </a:p>
          <a:p>
            <a:pPr algn="just">
              <a:buNone/>
            </a:pPr>
            <a:endParaRPr lang="en-US" sz="2400" dirty="0" smtClean="0"/>
          </a:p>
          <a:p>
            <a:pPr algn="just"/>
            <a:r>
              <a:rPr lang="en-US" sz="2400" dirty="0" smtClean="0"/>
              <a:t>Feedback from Oregon freight shippers revealed high need for improvements to </a:t>
            </a:r>
            <a:r>
              <a:rPr lang="en-US" sz="2400" dirty="0" smtClean="0"/>
              <a:t>the statewide </a:t>
            </a:r>
            <a:r>
              <a:rPr lang="en-US" sz="2400" dirty="0" smtClean="0"/>
              <a:t>freight network so that goods can be moved reliably, predictably and cost-effectively.</a:t>
            </a:r>
          </a:p>
          <a:p>
            <a:pPr algn="just">
              <a:buNone/>
            </a:pPr>
            <a:endParaRPr lang="en-US" sz="2400" dirty="0" smtClean="0"/>
          </a:p>
          <a:p>
            <a:pPr algn="just"/>
            <a:r>
              <a:rPr lang="en-US" sz="2400" u="sng" dirty="0" smtClean="0"/>
              <a:t>Proposal</a:t>
            </a:r>
            <a:r>
              <a:rPr lang="en-US" sz="2400" dirty="0" smtClean="0"/>
              <a:t>: establish a public corporation with a sharp focus on Oregon’s freight shipping system and the needs of Oregon’s freight shippers.    </a:t>
            </a: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Freight Shipping</a:t>
            </a:r>
            <a:endParaRPr lang="en-US" dirty="0"/>
          </a:p>
        </p:txBody>
      </p:sp>
      <p:sp>
        <p:nvSpPr>
          <p:cNvPr id="3" name="Content Placeholder 2"/>
          <p:cNvSpPr>
            <a:spLocks noGrp="1"/>
          </p:cNvSpPr>
          <p:nvPr>
            <p:ph idx="1"/>
          </p:nvPr>
        </p:nvSpPr>
        <p:spPr/>
        <p:txBody>
          <a:bodyPr>
            <a:normAutofit/>
          </a:bodyPr>
          <a:lstStyle/>
          <a:p>
            <a:pPr algn="just"/>
            <a:r>
              <a:rPr lang="en-US" sz="2400" dirty="0" smtClean="0"/>
              <a:t>$300 billion of commodities move annually into, out of, and through Oregon </a:t>
            </a:r>
            <a:r>
              <a:rPr lang="en-US" sz="1400" i="1" dirty="0" smtClean="0"/>
              <a:t>(Source: Transportation Vision Panel Report to Governor Kate Brown).  </a:t>
            </a:r>
          </a:p>
          <a:p>
            <a:pPr algn="just"/>
            <a:endParaRPr lang="en-US" sz="1400" i="1" dirty="0" smtClean="0"/>
          </a:p>
          <a:p>
            <a:pPr algn="just"/>
            <a:r>
              <a:rPr lang="en-US" sz="2400" dirty="0" smtClean="0"/>
              <a:t>31% of Oregon’s economy is based on goods movement dependent industries </a:t>
            </a:r>
            <a:r>
              <a:rPr lang="en-US" sz="1400" i="1" dirty="0" smtClean="0"/>
              <a:t>(Source: ODOT 2011 Oregon State Rail Plan).</a:t>
            </a:r>
          </a:p>
          <a:p>
            <a:pPr algn="just"/>
            <a:endParaRPr lang="en-US" sz="1400" dirty="0" smtClean="0"/>
          </a:p>
          <a:p>
            <a:pPr algn="just"/>
            <a:r>
              <a:rPr lang="en-US" sz="2400" dirty="0" smtClean="0"/>
              <a:t>92,000 U.S. Jobs were supported by goods exports from Oregon in 2015 </a:t>
            </a:r>
            <a:r>
              <a:rPr lang="en-US" sz="1400" i="1" dirty="0" smtClean="0"/>
              <a:t>(Source: U.S. Department of Commerce).</a:t>
            </a:r>
          </a:p>
          <a:p>
            <a:pPr algn="just"/>
            <a:endParaRPr lang="en-US" sz="1400" dirty="0" smtClean="0"/>
          </a:p>
          <a:p>
            <a:pPr algn="just"/>
            <a:r>
              <a:rPr lang="en-US" sz="2400" dirty="0" smtClean="0"/>
              <a:t>89% of all exporters in Oregon are small businesses </a:t>
            </a:r>
            <a:r>
              <a:rPr lang="en-US" sz="1400" i="1" dirty="0" smtClean="0"/>
              <a:t>(Source: Oregon Trade and Logistics Initiative).</a:t>
            </a: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Loss of Container Shipping Capability</a:t>
            </a:r>
            <a:endParaRPr lang="en-US" dirty="0"/>
          </a:p>
        </p:txBody>
      </p:sp>
      <p:sp>
        <p:nvSpPr>
          <p:cNvPr id="3" name="Content Placeholder 2"/>
          <p:cNvSpPr>
            <a:spLocks noGrp="1"/>
          </p:cNvSpPr>
          <p:nvPr>
            <p:ph idx="1"/>
          </p:nvPr>
        </p:nvSpPr>
        <p:spPr>
          <a:xfrm>
            <a:off x="457200" y="1600200"/>
            <a:ext cx="3810000" cy="4190999"/>
          </a:xfrm>
        </p:spPr>
        <p:txBody>
          <a:bodyPr>
            <a:normAutofit lnSpcReduction="10000"/>
          </a:bodyPr>
          <a:lstStyle/>
          <a:p>
            <a:r>
              <a:rPr lang="en-US" sz="2400" dirty="0" smtClean="0"/>
              <a:t>In 2014, Port of Portland’s container shipping terminal, Terminal 6, captured about 53% of the Oregon containerized market.  </a:t>
            </a:r>
          </a:p>
          <a:p>
            <a:r>
              <a:rPr lang="en-US" sz="2400" dirty="0" smtClean="0"/>
              <a:t>Terminal 6 has capacity to handle 700,000 TEUs and in 2003 had a throughput of 339,571 TEUs.</a:t>
            </a:r>
          </a:p>
          <a:p>
            <a:r>
              <a:rPr lang="en-US" sz="2400" dirty="0" smtClean="0"/>
              <a:t>Today, Terminal 6 has a throughput of ZERO TEUs. </a:t>
            </a:r>
          </a:p>
        </p:txBody>
      </p:sp>
      <p:graphicFrame>
        <p:nvGraphicFramePr>
          <p:cNvPr id="4" name="Chart 3"/>
          <p:cNvGraphicFramePr/>
          <p:nvPr/>
        </p:nvGraphicFramePr>
        <p:xfrm>
          <a:off x="4343400" y="1752600"/>
          <a:ext cx="4572000" cy="3200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Terminal 6 Background</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sz="2400" dirty="0" smtClean="0"/>
              <a:t>In 1974, Terminal 6 was built at a cost of nearly $17 million, with millions more being spent on upgrades.</a:t>
            </a:r>
          </a:p>
          <a:p>
            <a:pPr algn="just">
              <a:buNone/>
            </a:pPr>
            <a:endParaRPr lang="en-US" sz="2400" dirty="0" smtClean="0"/>
          </a:p>
          <a:p>
            <a:pPr algn="just"/>
            <a:r>
              <a:rPr lang="en-US" sz="2400" dirty="0" smtClean="0"/>
              <a:t>A massive dredging of 110 miles of the Columbia River to a depth of 43 feet was completed in 2010 at a cost of $183 million with the goal of increasing cargo movement.  </a:t>
            </a:r>
          </a:p>
          <a:p>
            <a:pPr algn="just">
              <a:buNone/>
            </a:pPr>
            <a:endParaRPr lang="en-US" sz="2400" dirty="0" smtClean="0"/>
          </a:p>
          <a:p>
            <a:pPr algn="just"/>
            <a:r>
              <a:rPr lang="en-US" sz="2400" dirty="0" smtClean="0"/>
              <a:t>Labor strife between the terminal operator (ICTSI Oregon) and the labor union (ILWU) led </a:t>
            </a:r>
            <a:r>
              <a:rPr lang="en-US" sz="2400" dirty="0" err="1" smtClean="0"/>
              <a:t>Hanjin</a:t>
            </a:r>
            <a:r>
              <a:rPr lang="en-US" sz="2400" dirty="0" smtClean="0"/>
              <a:t> and </a:t>
            </a:r>
            <a:r>
              <a:rPr lang="en-US" sz="2400" dirty="0" err="1" smtClean="0"/>
              <a:t>Hapag</a:t>
            </a:r>
            <a:r>
              <a:rPr lang="en-US" sz="2400" dirty="0" smtClean="0"/>
              <a:t> Lloyd shipping lines to discontinue calling at Terminal 6 in 2015, eliminating 98% of the container business at Terminal 6.</a:t>
            </a:r>
          </a:p>
          <a:p>
            <a:pPr algn="just">
              <a:buNone/>
            </a:pPr>
            <a:endParaRPr lang="en-US" sz="2400" dirty="0" smtClean="0"/>
          </a:p>
          <a:p>
            <a:pPr algn="just"/>
            <a:r>
              <a:rPr lang="en-US" sz="2400" dirty="0" smtClean="0"/>
              <a:t>In 2016 the last remaining shipping line discontinued calls at Terminal 6 and the state’s container terminal now sits idle.</a:t>
            </a:r>
          </a:p>
          <a:p>
            <a:endParaRPr lang="en-US" sz="2400" dirty="0" smtClean="0"/>
          </a:p>
          <a:p>
            <a:pPr>
              <a:buNone/>
            </a:pP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of Terminal 6 Loss</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sz="2400" dirty="0" smtClean="0"/>
              <a:t>1,000 shippers from 31 out of 36 Oregon counties moved container cargo through Terminal 6 before the shutdown.</a:t>
            </a:r>
          </a:p>
          <a:p>
            <a:pPr algn="just">
              <a:buNone/>
            </a:pPr>
            <a:endParaRPr lang="en-US" sz="2400" dirty="0" smtClean="0"/>
          </a:p>
          <a:p>
            <a:pPr algn="just"/>
            <a:r>
              <a:rPr lang="en-US" sz="2400" dirty="0" smtClean="0"/>
              <a:t>Most shippers now take cargo to and from the Ports of Seattle and Tacoma and have incurred additional costs of up to $1,000 per container.</a:t>
            </a:r>
          </a:p>
          <a:p>
            <a:pPr algn="just">
              <a:buNone/>
            </a:pPr>
            <a:endParaRPr lang="en-US" sz="2400" dirty="0" smtClean="0"/>
          </a:p>
          <a:p>
            <a:pPr algn="just"/>
            <a:r>
              <a:rPr lang="en-US" sz="2400" dirty="0" smtClean="0"/>
              <a:t>The additional annual cost of trucking to Seattle-Tacoma incurred by Oregon shippers and receivers is about $15.1 million </a:t>
            </a:r>
            <a:r>
              <a:rPr lang="en-US" sz="1400" i="1" dirty="0" smtClean="0"/>
              <a:t>(Source: Oregon Trade and Logistics Initiative).</a:t>
            </a:r>
          </a:p>
          <a:p>
            <a:pPr algn="just">
              <a:buNone/>
            </a:pPr>
            <a:endParaRPr lang="en-US" sz="1400" i="1" dirty="0" smtClean="0"/>
          </a:p>
          <a:p>
            <a:pPr algn="just"/>
            <a:r>
              <a:rPr lang="en-US" sz="2400" dirty="0" smtClean="0"/>
              <a:t>It is estimated that </a:t>
            </a:r>
            <a:r>
              <a:rPr lang="en-US" sz="2400" dirty="0" smtClean="0"/>
              <a:t>1,700 </a:t>
            </a:r>
            <a:r>
              <a:rPr lang="en-US" sz="2400" dirty="0" smtClean="0"/>
              <a:t>additional heavy trucks move each week on I-5 and I-205 rerouting cargo to Puget Sound ports </a:t>
            </a:r>
            <a:r>
              <a:rPr lang="en-US" sz="1400" i="1" dirty="0" smtClean="0"/>
              <a:t>(Source: Port of Portland)</a:t>
            </a:r>
            <a:r>
              <a:rPr lang="en-US" sz="1400" dirty="0" smtClean="0"/>
              <a:t>.</a:t>
            </a:r>
          </a:p>
          <a:p>
            <a:endParaRPr lang="en-US" sz="24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Terminal 6 Today</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sz="2400" dirty="0" smtClean="0"/>
              <a:t>While Terminal 6 sits idle, ICTSI Oregon continues to maintain the terminal and pays $4.5 million to Port of Portland in annual rent, yet no container ships have called at the terminal since May, 2016.  </a:t>
            </a:r>
          </a:p>
          <a:p>
            <a:pPr algn="just"/>
            <a:endParaRPr lang="en-US" sz="2400" dirty="0" smtClean="0"/>
          </a:p>
          <a:p>
            <a:pPr algn="just"/>
            <a:r>
              <a:rPr lang="en-US" sz="2400" dirty="0"/>
              <a:t>L</a:t>
            </a:r>
            <a:r>
              <a:rPr lang="en-US" sz="2400" dirty="0" smtClean="0"/>
              <a:t>abor disputes between ICTSI Oregon and the ILWU continue to play out in court.</a:t>
            </a:r>
          </a:p>
          <a:p>
            <a:pPr algn="just"/>
            <a:endParaRPr lang="en-US" sz="2400" dirty="0" smtClean="0"/>
          </a:p>
          <a:p>
            <a:pPr algn="just"/>
            <a:r>
              <a:rPr lang="en-US" sz="2400" dirty="0" smtClean="0"/>
              <a:t>Shipping lines are resistant to call at Terminal 6 under the current dynamic where recurring work slowdowns have caused massive shipping delays.  </a:t>
            </a:r>
          </a:p>
          <a:p>
            <a:pPr algn="just"/>
            <a:endParaRPr lang="en-US" sz="2400" dirty="0" smtClean="0"/>
          </a:p>
          <a:p>
            <a:pPr algn="just"/>
            <a:r>
              <a:rPr lang="en-US" sz="2400" dirty="0" smtClean="0"/>
              <a:t>Unlike other ports on the west coast, Terminal 6 is owned by the State of Oregon and the state must take responsibility for restoring container services.</a:t>
            </a:r>
          </a:p>
          <a:p>
            <a:endParaRPr lang="en-US" sz="2400" dirty="0" smtClean="0"/>
          </a:p>
          <a:p>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Oregon Trade and Shipping Development Act</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sz="2400" dirty="0" smtClean="0"/>
              <a:t>A major component of the proposed Oregon Trade and Shipping Development Act is transfer of Terminal 6 ownership from Port of Portland to the Oregon Shipping Authority.</a:t>
            </a:r>
          </a:p>
          <a:p>
            <a:pPr algn="just">
              <a:buNone/>
            </a:pPr>
            <a:endParaRPr lang="en-US" sz="2400" dirty="0" smtClean="0"/>
          </a:p>
          <a:p>
            <a:pPr algn="just"/>
            <a:r>
              <a:rPr lang="en-US" sz="2400" dirty="0" smtClean="0"/>
              <a:t>The initial focus of the Oregon Shipping Authority should be on restoring regular shipping services to Terminal 6 so that unloading and loading of container ships is predictable, reliable and cost-effective, with no shut-downs and no slow-downs. </a:t>
            </a:r>
          </a:p>
          <a:p>
            <a:pPr algn="just">
              <a:buNone/>
            </a:pPr>
            <a:endParaRPr lang="en-US" sz="2400" dirty="0" smtClean="0"/>
          </a:p>
          <a:p>
            <a:pPr algn="just"/>
            <a:r>
              <a:rPr lang="en-US" sz="2400" dirty="0" smtClean="0"/>
              <a:t>The Oregon Shipping Authority will also foster long-term development of deep water coastal ports in areas such as Coos Bay and Astoria to establish container terminals capable of handling the largest ocean-going ships.   </a:t>
            </a:r>
          </a:p>
          <a:p>
            <a:endParaRPr lang="en-US" sz="24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Comprehensive Freight Planning</a:t>
            </a:r>
            <a:endParaRPr lang="en-US" dirty="0"/>
          </a:p>
        </p:txBody>
      </p:sp>
      <p:sp>
        <p:nvSpPr>
          <p:cNvPr id="3" name="Content Placeholder 2"/>
          <p:cNvSpPr>
            <a:spLocks noGrp="1"/>
          </p:cNvSpPr>
          <p:nvPr>
            <p:ph idx="1"/>
          </p:nvPr>
        </p:nvSpPr>
        <p:spPr/>
        <p:txBody>
          <a:bodyPr>
            <a:normAutofit fontScale="92500"/>
          </a:bodyPr>
          <a:lstStyle/>
          <a:p>
            <a:pPr algn="just"/>
            <a:r>
              <a:rPr lang="en-US" sz="2400" dirty="0" smtClean="0"/>
              <a:t>The Oregon Shipping Authority’s broader mission will be to develop and support a comprehensive program and infrastructure to make Oregon a model of reliable, efficient, cost-effective, safe and environmentally sensitive shipping capability</a:t>
            </a:r>
          </a:p>
          <a:p>
            <a:pPr algn="just">
              <a:buNone/>
            </a:pPr>
            <a:endParaRPr lang="en-US" sz="2400" dirty="0" smtClean="0"/>
          </a:p>
          <a:p>
            <a:pPr algn="just"/>
            <a:r>
              <a:rPr lang="en-US" sz="2400" dirty="0" smtClean="0"/>
              <a:t>Develop a comprehensive statewide freight transportation plan, with the purpose of establishing and expanding facilities and systems for freight shipping within, into and out of Oregon.</a:t>
            </a:r>
          </a:p>
          <a:p>
            <a:pPr algn="just">
              <a:buNone/>
            </a:pPr>
            <a:endParaRPr lang="en-US" sz="2400" dirty="0" smtClean="0"/>
          </a:p>
          <a:p>
            <a:pPr algn="just"/>
            <a:r>
              <a:rPr lang="en-US" sz="2400" dirty="0" smtClean="0"/>
              <a:t>Provide a systemic connection, among all state and local government agencies in Oregon as to freight shipping and advocate for freight network reforms.</a:t>
            </a:r>
          </a:p>
          <a:p>
            <a:pPr>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347</TotalTime>
  <Words>1269</Words>
  <Application>Microsoft Office PowerPoint</Application>
  <PresentationFormat>On-screen Show (4:3)</PresentationFormat>
  <Paragraphs>93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OREGON SHIPPING AUTHORITY</vt:lpstr>
      <vt:lpstr>Introduction</vt:lpstr>
      <vt:lpstr>Importance of Freight Shipping</vt:lpstr>
      <vt:lpstr>Loss of Container Shipping Capability</vt:lpstr>
      <vt:lpstr>Terminal 6 Background</vt:lpstr>
      <vt:lpstr>Impact of Terminal 6 Loss</vt:lpstr>
      <vt:lpstr>Terminal 6 Today</vt:lpstr>
      <vt:lpstr>Oregon Trade and Shipping Development Act</vt:lpstr>
      <vt:lpstr>Comprehensive Freight Planning</vt:lpstr>
      <vt:lpstr>Governance</vt:lpstr>
      <vt:lpstr>Rail</vt:lpstr>
      <vt:lpstr>Marine</vt:lpstr>
      <vt:lpstr>Trucking</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OREGON SHIPPING AUTHORITY</dc:title>
  <dc:creator>User</dc:creator>
  <cp:lastModifiedBy>User</cp:lastModifiedBy>
  <cp:revision>30</cp:revision>
  <dcterms:created xsi:type="dcterms:W3CDTF">2016-09-12T16:33:02Z</dcterms:created>
  <dcterms:modified xsi:type="dcterms:W3CDTF">2016-09-21T15:27:42Z</dcterms:modified>
</cp:coreProperties>
</file>